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56" r:id="rId2"/>
    <p:sldId id="272" r:id="rId3"/>
    <p:sldId id="261" r:id="rId4"/>
    <p:sldId id="276" r:id="rId5"/>
    <p:sldId id="262" r:id="rId6"/>
    <p:sldId id="259" r:id="rId7"/>
    <p:sldId id="260" r:id="rId8"/>
    <p:sldId id="263" r:id="rId9"/>
    <p:sldId id="268" r:id="rId10"/>
    <p:sldId id="277" r:id="rId11"/>
    <p:sldId id="278" r:id="rId12"/>
    <p:sldId id="279" r:id="rId13"/>
    <p:sldId id="273" r:id="rId14"/>
    <p:sldId id="291" r:id="rId15"/>
    <p:sldId id="292" r:id="rId16"/>
    <p:sldId id="293" r:id="rId17"/>
    <p:sldId id="294" r:id="rId18"/>
    <p:sldId id="295" r:id="rId19"/>
    <p:sldId id="296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6A313A-BEC9-4CC1-A961-449BA7A6867A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DCE04CD-DF68-4A3D-BE98-C2006A096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887" y="1845390"/>
            <a:ext cx="9966960" cy="191141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LECTURE # 01</a:t>
            </a:r>
            <a:br>
              <a:rPr lang="en-US" sz="4400" dirty="0" smtClean="0"/>
            </a:br>
            <a:r>
              <a:rPr lang="en-US" sz="4400" dirty="0" smtClean="0"/>
              <a:t>Introduction to BUILDING FORM </a:t>
            </a:r>
            <a:r>
              <a:rPr lang="en-US" sz="4400" dirty="0" smtClean="0"/>
              <a:t>AND </a:t>
            </a:r>
            <a:r>
              <a:rPr lang="en-US" sz="4400" dirty="0" smtClean="0"/>
              <a:t>FUNCTION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3746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497286" cy="4525963"/>
          </a:xfrm>
        </p:spPr>
        <p:txBody>
          <a:bodyPr/>
          <a:lstStyle/>
          <a:p>
            <a:r>
              <a:rPr lang="en-US" dirty="0" smtClean="0"/>
              <a:t>A house is meant as a space to live in, protecting us from the environment.</a:t>
            </a:r>
            <a:endParaRPr lang="en-US" dirty="0"/>
          </a:p>
        </p:txBody>
      </p:sp>
      <p:pic>
        <p:nvPicPr>
          <p:cNvPr id="5" name="Picture 2" descr="C:\Users\AJ\Desktop\form-function-2-728.jpg"/>
          <p:cNvPicPr>
            <a:picLocks noChangeAspect="1" noChangeArrowheads="1"/>
          </p:cNvPicPr>
          <p:nvPr/>
        </p:nvPicPr>
        <p:blipFill>
          <a:blip r:embed="rId2" cstate="print"/>
          <a:srcRect l="57898" t="20396" r="6873" b="20766"/>
          <a:stretch>
            <a:fillRect/>
          </a:stretch>
        </p:blipFill>
        <p:spPr bwMode="auto">
          <a:xfrm>
            <a:off x="6313715" y="669471"/>
            <a:ext cx="5410200" cy="5535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08080" cy="822642"/>
          </a:xfrm>
        </p:spPr>
        <p:txBody>
          <a:bodyPr>
            <a:normAutofit/>
          </a:bodyPr>
          <a:lstStyle/>
          <a:p>
            <a:r>
              <a:rPr lang="en-US" b="1" dirty="0" smtClean="0"/>
              <a:t>Examples of Function in House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264920"/>
            <a:ext cx="7696200" cy="536448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House </a:t>
            </a:r>
            <a:r>
              <a:rPr lang="en-US" sz="2400" dirty="0" smtClean="0"/>
              <a:t>plans In architectural design small things/tasks matter a lot, even placement of chair is a task as it affects the functionality. It refers to develop better functional </a:t>
            </a:r>
            <a:r>
              <a:rPr lang="en-US" sz="2400" dirty="0" smtClean="0"/>
              <a:t>environment.</a:t>
            </a:r>
          </a:p>
          <a:p>
            <a:pPr algn="just"/>
            <a:r>
              <a:rPr lang="en-US" sz="2400" dirty="0" smtClean="0"/>
              <a:t>Living </a:t>
            </a:r>
            <a:r>
              <a:rPr lang="en-US" sz="2400" dirty="0" smtClean="0"/>
              <a:t>room and dining room have almost same size but the parameter is different as their use is </a:t>
            </a:r>
            <a:r>
              <a:rPr lang="en-US" sz="2400" dirty="0" smtClean="0"/>
              <a:t>different.</a:t>
            </a:r>
          </a:p>
          <a:p>
            <a:pPr algn="just"/>
            <a:r>
              <a:rPr lang="en-US" sz="2400" dirty="0" smtClean="0"/>
              <a:t>Vanity </a:t>
            </a:r>
            <a:r>
              <a:rPr lang="en-US" sz="2400" dirty="0" smtClean="0"/>
              <a:t>basin in washrooms is small (30”) while in kitchen it is (34”-36”) Because in washroom we go for a while, spend less time, bend to wash to avoid splashes of water in basin; in kitchen one has to do a lot of chores, stand a lot so an easy and comfortable height is given.</a:t>
            </a:r>
          </a:p>
          <a:p>
            <a:pPr algn="just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28" y="1666619"/>
            <a:ext cx="4135272" cy="415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16640" cy="1143000"/>
          </a:xfrm>
        </p:spPr>
        <p:txBody>
          <a:bodyPr/>
          <a:lstStyle/>
          <a:p>
            <a:pPr algn="ctr"/>
            <a:r>
              <a:rPr lang="en-US" b="1" dirty="0" smtClean="0"/>
              <a:t>“FORM FOLLOWS FUNCTION”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4921"/>
            <a:ext cx="10881360" cy="528828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n-US" dirty="0" smtClean="0"/>
          </a:p>
          <a:p>
            <a:pPr algn="just"/>
            <a:r>
              <a:rPr lang="en-US" sz="3200" dirty="0" smtClean="0"/>
              <a:t>“</a:t>
            </a:r>
            <a:r>
              <a:rPr lang="en-US" sz="3200" dirty="0" smtClean="0"/>
              <a:t>Form follows function” is based on “Form </a:t>
            </a:r>
            <a:r>
              <a:rPr lang="en-US" sz="3200" i="1" dirty="0" smtClean="0"/>
              <a:t>ever</a:t>
            </a:r>
            <a:r>
              <a:rPr lang="en-US" sz="3200" dirty="0" smtClean="0"/>
              <a:t> follows function,” a quote from Louis Sullivan’s </a:t>
            </a:r>
            <a:r>
              <a:rPr lang="en-US" sz="3200" i="1" dirty="0" smtClean="0"/>
              <a:t>Autobiography of an </a:t>
            </a:r>
            <a:r>
              <a:rPr lang="en-US" sz="3200" i="1" dirty="0" smtClean="0"/>
              <a:t>Idea.</a:t>
            </a:r>
            <a:endParaRPr lang="en-US" sz="3200" dirty="0" smtClean="0"/>
          </a:p>
          <a:p>
            <a:pPr algn="just"/>
            <a:r>
              <a:rPr lang="en-US" sz="3200" dirty="0" smtClean="0"/>
              <a:t>The </a:t>
            </a:r>
            <a:r>
              <a:rPr lang="en-US" sz="3200" dirty="0" smtClean="0"/>
              <a:t>basic rule for any design is “Form follows function.” Thus the shape of a building or object should be primarily based upon its intended function or purpose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“</a:t>
            </a:r>
            <a:r>
              <a:rPr lang="en-US" sz="3200" dirty="0" smtClean="0"/>
              <a:t>Form follows function” allows us to create designs where we can conceive of something that is completely impossible and somehow figure out how to make it functional. </a:t>
            </a:r>
            <a:endParaRPr lang="en-US" sz="3200" dirty="0" smtClean="0"/>
          </a:p>
          <a:p>
            <a:pPr algn="just"/>
            <a:r>
              <a:rPr lang="en-US" sz="3200" dirty="0" smtClean="0"/>
              <a:t>Great </a:t>
            </a:r>
            <a:r>
              <a:rPr lang="en-US" sz="3200" dirty="0" smtClean="0"/>
              <a:t>architecture has this capacity to adapt to changing functional uses.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4" y="843394"/>
            <a:ext cx="5830616" cy="469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81" y="854281"/>
            <a:ext cx="5628439" cy="469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658807" y="5758674"/>
            <a:ext cx="435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Cabinet Building, New Zealand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216" y="5819636"/>
            <a:ext cx="4544704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Witchcraft Building, Poland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133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440"/>
            <a:ext cx="58064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737" y="1234440"/>
            <a:ext cx="6395263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4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3875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IS </a:t>
            </a:r>
            <a:r>
              <a:rPr lang="en-US" b="1" dirty="0" smtClean="0"/>
              <a:t>ARCHITECTURAL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2" y="1077686"/>
            <a:ext cx="4990940" cy="551905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800" b="1" u="sng" dirty="0" smtClean="0"/>
          </a:p>
          <a:p>
            <a:pPr marL="45720" indent="0" algn="just"/>
            <a:r>
              <a:rPr lang="en-US" sz="2800" dirty="0" smtClean="0"/>
              <a:t> Architectural Design</a:t>
            </a:r>
            <a:r>
              <a:rPr lang="en-US" sz="2800" dirty="0" smtClean="0"/>
              <a:t> is a concept that focuses on components or elements of a </a:t>
            </a:r>
            <a:r>
              <a:rPr lang="en-US" sz="2800" dirty="0" smtClean="0"/>
              <a:t>structure </a:t>
            </a:r>
            <a:r>
              <a:rPr lang="en-US" sz="2800" dirty="0" smtClean="0"/>
              <a:t>and unifies them </a:t>
            </a:r>
            <a:r>
              <a:rPr lang="en-US" sz="2800" dirty="0" smtClean="0"/>
              <a:t>to </a:t>
            </a:r>
            <a:r>
              <a:rPr lang="en-US" sz="2800" dirty="0" smtClean="0"/>
              <a:t>create a coherent and functional </a:t>
            </a:r>
            <a:r>
              <a:rPr lang="en-US" sz="2800" dirty="0" smtClean="0"/>
              <a:t>structure.</a:t>
            </a:r>
          </a:p>
          <a:p>
            <a:pPr marL="45720" indent="0" algn="just"/>
            <a:r>
              <a:rPr lang="en-US" sz="2800" dirty="0" smtClean="0"/>
              <a:t> </a:t>
            </a:r>
            <a:r>
              <a:rPr lang="en-US" sz="2800" dirty="0" smtClean="0"/>
              <a:t>Architecture can also be defined as the </a:t>
            </a:r>
            <a:r>
              <a:rPr lang="en-US" sz="2800" dirty="0" smtClean="0"/>
              <a:t>adaptation of form to resist </a:t>
            </a:r>
            <a:r>
              <a:rPr lang="en-US" sz="2800" dirty="0" smtClean="0"/>
              <a:t>force.</a:t>
            </a:r>
          </a:p>
          <a:p>
            <a:pPr marL="45720" indent="0" algn="just">
              <a:buNone/>
            </a:pPr>
            <a:r>
              <a:rPr lang="en-US" sz="2800" dirty="0" smtClean="0"/>
              <a:t>(</a:t>
            </a:r>
            <a:r>
              <a:rPr lang="en-US" sz="2800" b="1" dirty="0" smtClean="0"/>
              <a:t>John Ruskin)</a:t>
            </a:r>
            <a:endParaRPr lang="en-US" sz="2800" b="1" dirty="0" smtClean="0"/>
          </a:p>
          <a:p>
            <a:pPr marL="45720" indent="0" algn="just">
              <a:buNone/>
            </a:pPr>
            <a:endParaRPr lang="en-US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12" y="1827439"/>
            <a:ext cx="5991365" cy="4438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965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3" y="2084696"/>
            <a:ext cx="9872871" cy="4038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600" dirty="0" smtClean="0"/>
              <a:t>Form follows function – that has been misunderstood. Form and function should be one, joined in a spiritual union.</a:t>
            </a:r>
          </a:p>
          <a:p>
            <a:pPr marL="0" indent="0" algn="r">
              <a:buNone/>
            </a:pPr>
            <a:r>
              <a:rPr lang="en-US" b="1" dirty="0" smtClean="0"/>
              <a:t>- </a:t>
            </a:r>
            <a:r>
              <a:rPr lang="en-US" sz="2800" b="1" dirty="0" smtClean="0"/>
              <a:t>Frank </a:t>
            </a:r>
            <a:r>
              <a:rPr lang="en-US" sz="2800" b="1" dirty="0" err="1" smtClean="0"/>
              <a:t>Loyald</a:t>
            </a:r>
            <a:r>
              <a:rPr lang="en-US" sz="2800" b="1" dirty="0" smtClean="0"/>
              <a:t> Wright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6672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04" y="827964"/>
            <a:ext cx="9875520" cy="13693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FORM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98320"/>
            <a:ext cx="11074859" cy="4629775"/>
          </a:xfrm>
        </p:spPr>
        <p:txBody>
          <a:bodyPr/>
          <a:lstStyle/>
          <a:p>
            <a:pPr marL="514350" indent="-514350" algn="just"/>
            <a:r>
              <a:rPr lang="en-US" sz="2600" dirty="0" smtClean="0"/>
              <a:t>Form is the way the object, process or idea was designed so that it would work.</a:t>
            </a:r>
          </a:p>
          <a:p>
            <a:pPr marL="514350" indent="-514350" algn="just"/>
            <a:r>
              <a:rPr lang="en-US" sz="2600" dirty="0" smtClean="0"/>
              <a:t>“</a:t>
            </a:r>
            <a:r>
              <a:rPr lang="en-US" sz="2600" dirty="0" smtClean="0"/>
              <a:t>The function of art is to endow raw and undisciplined materials with meaning—to transcend materials by giving them form.”</a:t>
            </a:r>
          </a:p>
          <a:p>
            <a:pPr marL="0" indent="0" algn="r">
              <a:buNone/>
            </a:pPr>
            <a:r>
              <a:rPr lang="en-US" sz="2800" b="1" dirty="0" smtClean="0"/>
              <a:t>–Roger Sessions</a:t>
            </a:r>
          </a:p>
          <a:p>
            <a:pPr marL="0" indent="0" algn="r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5885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334" t="20150" r="7051" b="20143"/>
          <a:stretch>
            <a:fillRect/>
          </a:stretch>
        </p:blipFill>
        <p:spPr bwMode="auto">
          <a:xfrm>
            <a:off x="6050280" y="0"/>
            <a:ext cx="6141720" cy="67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69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Concept of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821" y="1402080"/>
            <a:ext cx="10655259" cy="5093572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Form </a:t>
            </a:r>
            <a:r>
              <a:rPr lang="en-US" sz="2600" dirty="0"/>
              <a:t>refers to the shape or configuration of a </a:t>
            </a:r>
            <a:r>
              <a:rPr lang="en-US" sz="2600" dirty="0" smtClean="0"/>
              <a:t>building. It is the designer’s use of form that not only gives shape and structure to the raw materials of the world, it also provides a means to interpret those materials. </a:t>
            </a:r>
          </a:p>
          <a:p>
            <a:pPr algn="just"/>
            <a:r>
              <a:rPr lang="en-US" sz="2600" dirty="0" smtClean="0"/>
              <a:t>In </a:t>
            </a:r>
            <a:r>
              <a:rPr lang="en-US" sz="2600" dirty="0"/>
              <a:t>a broader sense, form, in art, means the whole of a piece's visible elements </a:t>
            </a:r>
            <a:r>
              <a:rPr lang="en-US" sz="2600" i="1" dirty="0"/>
              <a:t>and</a:t>
            </a:r>
            <a:r>
              <a:rPr lang="en-US" sz="2600" dirty="0"/>
              <a:t> the way those elements are united. In this context, form allows us as viewers to mentally capture the work, understand it and attempt to analyze </a:t>
            </a:r>
            <a:r>
              <a:rPr lang="en-US" sz="2600" dirty="0" smtClean="0"/>
              <a:t>it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800" dirty="0" smtClean="0"/>
              <a:t>A number of aspects must be considered in order to analyze or design an architectural form, including shape, mass / size, scale, proportion, rhythm, articulation, texture, color, and light.</a:t>
            </a:r>
          </a:p>
          <a:p>
            <a:pPr algn="just"/>
            <a:endParaRPr lang="en-U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7323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Concept of Form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8" y="1965960"/>
            <a:ext cx="5489191" cy="398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965960"/>
            <a:ext cx="5547361" cy="400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973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541361"/>
            <a:ext cx="9875520" cy="891199"/>
          </a:xfrm>
        </p:spPr>
        <p:txBody>
          <a:bodyPr>
            <a:normAutofit/>
          </a:bodyPr>
          <a:lstStyle/>
          <a:p>
            <a:r>
              <a:rPr lang="en-US" b="1" dirty="0" smtClean="0"/>
              <a:t>Design Principles of Building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463" y="1691641"/>
            <a:ext cx="10240599" cy="516636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Consider </a:t>
            </a:r>
            <a:r>
              <a:rPr lang="en-US" sz="2800" b="1" dirty="0" smtClean="0"/>
              <a:t>neighboring properties </a:t>
            </a:r>
            <a:r>
              <a:rPr lang="en-US" sz="2800" dirty="0" smtClean="0"/>
              <a:t>when designing new developments. Pay attention to their position, height, mass and proportions.</a:t>
            </a:r>
          </a:p>
          <a:p>
            <a:pPr algn="just"/>
            <a:r>
              <a:rPr lang="en-US" sz="2800" dirty="0" smtClean="0"/>
              <a:t>Emphasis should be placed on </a:t>
            </a:r>
            <a:r>
              <a:rPr lang="en-US" sz="2800" b="1" dirty="0" smtClean="0"/>
              <a:t>local traditions </a:t>
            </a:r>
            <a:r>
              <a:rPr lang="en-US" sz="2800" dirty="0" smtClean="0"/>
              <a:t>to suit today’s needs. </a:t>
            </a:r>
          </a:p>
          <a:p>
            <a:pPr algn="just"/>
            <a:r>
              <a:rPr lang="en-US" sz="2800" dirty="0" smtClean="0"/>
              <a:t>Base the plan form of domestic buildings, including multiple occupancy buildings on </a:t>
            </a:r>
            <a:r>
              <a:rPr lang="en-US" sz="2800" b="1" dirty="0" smtClean="0"/>
              <a:t>rectangular forms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dirty="0" smtClean="0"/>
              <a:t>Single </a:t>
            </a:r>
            <a:r>
              <a:rPr lang="en-US" sz="2800" b="1" dirty="0" err="1"/>
              <a:t>storey</a:t>
            </a:r>
            <a:r>
              <a:rPr lang="en-US" sz="2800" b="1" dirty="0"/>
              <a:t> structures </a:t>
            </a:r>
            <a:r>
              <a:rPr lang="en-US" sz="2800" dirty="0"/>
              <a:t>are a simple and traditional way of providing additional ground ﬂoor area.</a:t>
            </a:r>
          </a:p>
          <a:p>
            <a:pPr algn="just"/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9695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0" y="594678"/>
            <a:ext cx="9956800" cy="1143000"/>
          </a:xfrm>
        </p:spPr>
        <p:txBody>
          <a:bodyPr/>
          <a:lstStyle/>
          <a:p>
            <a:r>
              <a:rPr lang="en-US" b="1" dirty="0" smtClean="0"/>
              <a:t>Design Principles of Building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3" y="1722120"/>
            <a:ext cx="9872871" cy="456949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House plans should generally avoid the use of </a:t>
            </a:r>
            <a:r>
              <a:rPr lang="en-US" sz="2800" b="1" dirty="0" smtClean="0"/>
              <a:t>unnecessary projections </a:t>
            </a:r>
            <a:r>
              <a:rPr lang="en-US" sz="2800" dirty="0" smtClean="0"/>
              <a:t>on the façade.</a:t>
            </a:r>
          </a:p>
          <a:p>
            <a:pPr algn="just"/>
            <a:r>
              <a:rPr lang="en-US" sz="2800" dirty="0" smtClean="0"/>
              <a:t>It </a:t>
            </a:r>
            <a:r>
              <a:rPr lang="en-US" sz="2800" dirty="0"/>
              <a:t>is important that building form, architectural style, detailing and materials contribute to the </a:t>
            </a:r>
            <a:r>
              <a:rPr lang="en-US" sz="2800" b="1" dirty="0"/>
              <a:t>character of an area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Simple traditional forms are </a:t>
            </a:r>
            <a:r>
              <a:rPr lang="en-US" sz="2800" dirty="0" smtClean="0"/>
              <a:t>most </a:t>
            </a:r>
            <a:r>
              <a:rPr lang="en-US" sz="2800" dirty="0"/>
              <a:t>effective in making sure </a:t>
            </a:r>
            <a:r>
              <a:rPr lang="en-US" sz="2800" dirty="0" smtClean="0"/>
              <a:t>that buildings fit </a:t>
            </a:r>
            <a:r>
              <a:rPr lang="en-US" sz="2800" dirty="0"/>
              <a:t>in with their neighbors and create a </a:t>
            </a:r>
            <a:r>
              <a:rPr lang="en-US" sz="2800" b="1" dirty="0"/>
              <a:t>balanced streetscape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Simple building forms should be striking enough draw inspiration from local building traditions</a:t>
            </a:r>
          </a:p>
          <a:p>
            <a:pPr algn="just"/>
            <a:endParaRPr lang="en-US" sz="28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183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91547"/>
            <a:ext cx="9875520" cy="1356360"/>
          </a:xfrm>
        </p:spPr>
        <p:txBody>
          <a:bodyPr/>
          <a:lstStyle/>
          <a:p>
            <a:pPr algn="ctr"/>
            <a:r>
              <a:rPr lang="en-US" b="1" dirty="0" smtClean="0"/>
              <a:t>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852683"/>
            <a:ext cx="10165079" cy="4370696"/>
          </a:xfrm>
        </p:spPr>
        <p:txBody>
          <a:bodyPr>
            <a:normAutofit/>
          </a:bodyPr>
          <a:lstStyle/>
          <a:p>
            <a:pPr marL="0" indent="0" algn="just"/>
            <a:r>
              <a:rPr lang="en-US" sz="2800" dirty="0" smtClean="0"/>
              <a:t> Function is the essential act that an object, process or idea should carry out.</a:t>
            </a:r>
            <a:endParaRPr lang="en-US" sz="2800" dirty="0" smtClean="0"/>
          </a:p>
          <a:p>
            <a:pPr marL="0" indent="0" algn="just"/>
            <a:r>
              <a:rPr lang="en-US" sz="2800" dirty="0" smtClean="0"/>
              <a:t> It </a:t>
            </a:r>
            <a:r>
              <a:rPr lang="en-US" sz="2800" dirty="0" smtClean="0"/>
              <a:t>is </a:t>
            </a:r>
            <a:r>
              <a:rPr lang="en-US" sz="2800" dirty="0"/>
              <a:t>the principle that architects should design a building based on the purpose of that building. </a:t>
            </a:r>
            <a:endParaRPr lang="en-US" sz="2800" dirty="0" smtClean="0"/>
          </a:p>
          <a:p>
            <a:pPr marL="0" indent="0" algn="just"/>
            <a:r>
              <a:rPr lang="en-US" sz="2800" dirty="0" smtClean="0"/>
              <a:t> </a:t>
            </a:r>
            <a:r>
              <a:rPr lang="en-US" sz="2800" dirty="0" smtClean="0"/>
              <a:t>For </a:t>
            </a:r>
            <a:r>
              <a:rPr lang="en-US" sz="2800" dirty="0" smtClean="0"/>
              <a:t>example, when </a:t>
            </a:r>
            <a:r>
              <a:rPr lang="en-US" sz="2800" dirty="0"/>
              <a:t>designing a home for a family, it </a:t>
            </a:r>
            <a:r>
              <a:rPr lang="en-US" sz="2800" dirty="0" smtClean="0"/>
              <a:t>makes sense to create open spaces for gathering and to provide ample storage. These choices encourage family interaction.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5245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785</TotalTime>
  <Words>496</Words>
  <Application>Microsoft Office PowerPoint</Application>
  <PresentationFormat>Custom</PresentationFormat>
  <Paragraphs>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LECTURE # 01 Introduction to BUILDING FORM AND FUNCTION</vt:lpstr>
      <vt:lpstr>WHAT IS ARCHITECTURAL DESIGN?</vt:lpstr>
      <vt:lpstr>FORM </vt:lpstr>
      <vt:lpstr>Slide 4</vt:lpstr>
      <vt:lpstr>Concept of Form</vt:lpstr>
      <vt:lpstr>Concept of Form</vt:lpstr>
      <vt:lpstr>Design Principles of Building Form</vt:lpstr>
      <vt:lpstr>Design Principles of Building Form</vt:lpstr>
      <vt:lpstr>FUNCTION</vt:lpstr>
      <vt:lpstr>CONTI…</vt:lpstr>
      <vt:lpstr>Examples of Function in House Design</vt:lpstr>
      <vt:lpstr>“FORM FOLLOWS FUNCTION”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Amna</dc:creator>
  <cp:lastModifiedBy>AJ</cp:lastModifiedBy>
  <cp:revision>57</cp:revision>
  <dcterms:created xsi:type="dcterms:W3CDTF">2014-09-03T12:02:59Z</dcterms:created>
  <dcterms:modified xsi:type="dcterms:W3CDTF">2019-08-29T17:23:01Z</dcterms:modified>
</cp:coreProperties>
</file>